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326" r:id="rId4"/>
    <p:sldId id="327" r:id="rId5"/>
    <p:sldId id="275" r:id="rId6"/>
    <p:sldId id="328" r:id="rId7"/>
    <p:sldId id="329" r:id="rId8"/>
    <p:sldId id="276" r:id="rId9"/>
    <p:sldId id="311" r:id="rId10"/>
    <p:sldId id="312" r:id="rId11"/>
    <p:sldId id="277" r:id="rId12"/>
    <p:sldId id="322" r:id="rId13"/>
    <p:sldId id="323" r:id="rId14"/>
    <p:sldId id="324" r:id="rId15"/>
    <p:sldId id="325" r:id="rId16"/>
    <p:sldId id="278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25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October 30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3" y="1164658"/>
            <a:ext cx="11341509" cy="56933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October </a:t>
            </a:r>
            <a:r>
              <a:rPr lang="en-US" dirty="0">
                <a:solidFill>
                  <a:schemeClr val="accent1"/>
                </a:solidFill>
              </a:rPr>
              <a:t>1 – OGWG Webinar Midterm Update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October 8 – OGWG Bi-Monthly Call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October 15 &amp; 30 </a:t>
            </a:r>
            <a:r>
              <a:rPr lang="en-US" dirty="0">
                <a:solidFill>
                  <a:schemeClr val="accent1"/>
                </a:solidFill>
              </a:rPr>
              <a:t>– Project Management Team </a:t>
            </a:r>
            <a:r>
              <a:rPr lang="en-US" dirty="0" smtClean="0">
                <a:solidFill>
                  <a:schemeClr val="accent1"/>
                </a:solidFill>
              </a:rPr>
              <a:t>Calls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and PMT feedback with </a:t>
            </a:r>
            <a:r>
              <a:rPr lang="en-US" dirty="0" smtClean="0">
                <a:solidFill>
                  <a:schemeClr val="accent1"/>
                </a:solidFill>
              </a:rPr>
              <a:t>Ramboll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Nov. 12 </a:t>
            </a:r>
            <a:r>
              <a:rPr lang="en-US" dirty="0">
                <a:solidFill>
                  <a:schemeClr val="accent1"/>
                </a:solidFill>
              </a:rPr>
              <a:t>– Project Management Team </a:t>
            </a:r>
            <a:r>
              <a:rPr lang="en-US" dirty="0" smtClean="0">
                <a:solidFill>
                  <a:schemeClr val="accent1"/>
                </a:solidFill>
              </a:rPr>
              <a:t>Call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Dec. 10 </a:t>
            </a:r>
            <a:r>
              <a:rPr lang="en-US" dirty="0">
                <a:solidFill>
                  <a:schemeClr val="accent1"/>
                </a:solidFill>
              </a:rPr>
              <a:t>– OGWG Bi-Monthly Call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</a:t>
            </a:r>
            <a:r>
              <a:rPr lang="en-US" dirty="0">
                <a:solidFill>
                  <a:schemeClr val="accent1"/>
                </a:solidFill>
              </a:rPr>
              <a:t>and PMT review and feedback on draft work </a:t>
            </a:r>
            <a:r>
              <a:rPr lang="en-US" dirty="0" smtClean="0">
                <a:solidFill>
                  <a:schemeClr val="accent1"/>
                </a:solidFill>
              </a:rPr>
              <a:t>products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Mid-November:  Forecast Scenarios Draft Final Report </a:t>
            </a:r>
            <a:r>
              <a:rPr lang="en-US" dirty="0">
                <a:solidFill>
                  <a:schemeClr val="accent1"/>
                </a:solidFill>
              </a:rPr>
              <a:t>(3 scenarios included) &amp; </a:t>
            </a:r>
            <a:r>
              <a:rPr lang="en-US" dirty="0" smtClean="0">
                <a:solidFill>
                  <a:schemeClr val="accent1"/>
                </a:solidFill>
              </a:rPr>
              <a:t>Spreadsheets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November:  Additional Reasonable Controls Report/Memo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November:  Agency Input to describe state programs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Coordination </a:t>
            </a:r>
            <a:r>
              <a:rPr lang="en-US" dirty="0">
                <a:solidFill>
                  <a:schemeClr val="accent1"/>
                </a:solidFill>
              </a:rPr>
              <a:t>with RHPWG Control Measures Subcommittee</a:t>
            </a:r>
          </a:p>
          <a:p>
            <a:r>
              <a:rPr lang="en-US" dirty="0"/>
              <a:t>Coordination (External to WRAP) Occurring / Needed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EPA’s 2016 Modeling </a:t>
            </a:r>
            <a:r>
              <a:rPr lang="en-US" dirty="0" smtClean="0">
                <a:solidFill>
                  <a:schemeClr val="accent1"/>
                </a:solidFill>
              </a:rPr>
              <a:t>Platform Collaborative </a:t>
            </a:r>
            <a:r>
              <a:rPr lang="en-US" dirty="0">
                <a:solidFill>
                  <a:schemeClr val="accent1"/>
                </a:solidFill>
              </a:rPr>
              <a:t>– availability of OGWG </a:t>
            </a:r>
            <a:r>
              <a:rPr lang="en-US" dirty="0" smtClean="0">
                <a:solidFill>
                  <a:schemeClr val="accent1"/>
                </a:solidFill>
              </a:rPr>
              <a:t>baseline &amp; future </a:t>
            </a:r>
            <a:r>
              <a:rPr lang="en-US" dirty="0">
                <a:solidFill>
                  <a:schemeClr val="accent1"/>
                </a:solidFill>
              </a:rPr>
              <a:t>inventory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2017 NEI – account for inventory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7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0" y="1163782"/>
            <a:ext cx="6759633" cy="5212080"/>
          </a:xfrm>
        </p:spPr>
        <p:txBody>
          <a:bodyPr>
            <a:noAutofit/>
          </a:bodyPr>
          <a:lstStyle/>
          <a:p>
            <a:r>
              <a:rPr lang="en-US" sz="3200" dirty="0" smtClean="0"/>
              <a:t>Workplan Progress over the Last Month </a:t>
            </a:r>
          </a:p>
          <a:p>
            <a:pPr lvl="1"/>
            <a:r>
              <a:rPr lang="en-US" dirty="0" smtClean="0"/>
              <a:t>2014v2 </a:t>
            </a:r>
            <a:r>
              <a:rPr lang="en-US" dirty="0"/>
              <a:t>base case simulation underway</a:t>
            </a:r>
          </a:p>
          <a:p>
            <a:pPr lvl="1"/>
            <a:r>
              <a:rPr lang="en-US" dirty="0" smtClean="0"/>
              <a:t>Presentation on “</a:t>
            </a:r>
            <a:r>
              <a:rPr lang="en-US" dirty="0"/>
              <a:t>Modeling: International vs. US </a:t>
            </a:r>
            <a:r>
              <a:rPr lang="en-US" dirty="0" smtClean="0"/>
              <a:t>Contributions” at RHPWG ‘Octoberfest’ (10/3)</a:t>
            </a:r>
          </a:p>
          <a:p>
            <a:pPr lvl="1"/>
            <a:r>
              <a:rPr lang="en-US" dirty="0" smtClean="0"/>
              <a:t>Dynamic model evaluation scoping study</a:t>
            </a:r>
          </a:p>
          <a:p>
            <a:pPr lvl="1"/>
            <a:r>
              <a:rPr lang="en-US" dirty="0" smtClean="0"/>
              <a:t>Representative baseline EGU profiles</a:t>
            </a:r>
          </a:p>
          <a:p>
            <a:pPr lvl="1"/>
            <a:r>
              <a:rPr lang="en-US" dirty="0" smtClean="0"/>
              <a:t>Discussion of WRAP TSS2 analyses and graphics (10/17)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D7FFD-077F-4079-A205-CD83FCDAC0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59" y="1084166"/>
            <a:ext cx="4852041" cy="50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73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Finish 2014v2 </a:t>
            </a:r>
            <a:r>
              <a:rPr lang="en-US" dirty="0" err="1" smtClean="0"/>
              <a:t>CAMx</a:t>
            </a:r>
            <a:r>
              <a:rPr lang="en-US" dirty="0" smtClean="0"/>
              <a:t> base case run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A</a:t>
            </a:r>
            <a:r>
              <a:rPr lang="en-US" dirty="0" smtClean="0"/>
              <a:t>bbreviated </a:t>
            </a:r>
            <a:r>
              <a:rPr lang="en-US" dirty="0"/>
              <a:t>fire plume rise sensitivity run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GEOS-</a:t>
            </a:r>
            <a:r>
              <a:rPr lang="en-US" dirty="0" err="1"/>
              <a:t>Chem</a:t>
            </a:r>
            <a:r>
              <a:rPr lang="en-US" dirty="0"/>
              <a:t>/</a:t>
            </a:r>
            <a:r>
              <a:rPr lang="en-US" dirty="0" err="1"/>
              <a:t>CAMx</a:t>
            </a:r>
            <a:r>
              <a:rPr lang="en-US" dirty="0"/>
              <a:t> International Emissions (ZROW and Natural </a:t>
            </a:r>
            <a:r>
              <a:rPr lang="en-US" dirty="0" smtClean="0"/>
              <a:t>runs)</a:t>
            </a:r>
            <a:endParaRPr lang="en-US" dirty="0"/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Broad-Based </a:t>
            </a:r>
            <a:r>
              <a:rPr lang="en-US" dirty="0" err="1"/>
              <a:t>Anthro</a:t>
            </a:r>
            <a:r>
              <a:rPr lang="en-US" dirty="0"/>
              <a:t> vs. Natural PM Source Apportionment run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/>
              <a:t>Representative Baseline Emissions and PGM Modeling 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b="1" dirty="0" smtClean="0">
                <a:solidFill>
                  <a:srgbClr val="C00000"/>
                </a:solidFill>
              </a:rPr>
              <a:t>2028 </a:t>
            </a:r>
            <a:r>
              <a:rPr lang="fr-FR" b="1" dirty="0">
                <a:solidFill>
                  <a:srgbClr val="C00000"/>
                </a:solidFill>
              </a:rPr>
              <a:t>Mobile Source and O&amp;G Emissions </a:t>
            </a:r>
            <a:r>
              <a:rPr lang="fr-FR" b="1" dirty="0" smtClean="0">
                <a:solidFill>
                  <a:srgbClr val="C00000"/>
                </a:solidFill>
              </a:rPr>
              <a:t>Projections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rgbClr val="C00000"/>
                </a:solidFill>
              </a:rPr>
              <a:t>2028 </a:t>
            </a:r>
            <a:r>
              <a:rPr lang="en-US" b="1" dirty="0">
                <a:solidFill>
                  <a:srgbClr val="C00000"/>
                </a:solidFill>
              </a:rPr>
              <a:t>OTB/OTW Modeling and Visibility Projections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Analysis of OAQPS 2016 beta’ Regional Haze Modeling Platform &amp; 2028 Visibility Projections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423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3" y="1358956"/>
            <a:ext cx="11323320" cy="5341101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/>
              <a:t>Coordination with </a:t>
            </a:r>
            <a:r>
              <a:rPr lang="en-US" dirty="0" err="1"/>
              <a:t>Ramboll</a:t>
            </a:r>
            <a:r>
              <a:rPr lang="en-US" dirty="0"/>
              <a:t> on modeling progress (10/3, 10/10, 10/17)</a:t>
            </a:r>
          </a:p>
          <a:p>
            <a:pPr lvl="1"/>
            <a:r>
              <a:rPr lang="en-US" dirty="0" smtClean="0"/>
              <a:t>Monthly </a:t>
            </a:r>
            <a:r>
              <a:rPr lang="en-US" dirty="0"/>
              <a:t>RTOWG </a:t>
            </a:r>
            <a:r>
              <a:rPr lang="en-US" dirty="0" smtClean="0"/>
              <a:t>call (</a:t>
            </a:r>
            <a:r>
              <a:rPr lang="en-US" dirty="0"/>
              <a:t>10/15) – discussion on modeling products and updates on </a:t>
            </a:r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D9685F-8EB8-46F6-98D4-A7CA3C477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031" y="2920948"/>
            <a:ext cx="7576969" cy="377911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72193" y="2983118"/>
            <a:ext cx="4922520" cy="5341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EPA webinar on 2028 modeling (10/15)</a:t>
            </a:r>
          </a:p>
          <a:p>
            <a:pPr lvl="1"/>
            <a:r>
              <a:rPr lang="en-US" dirty="0" smtClean="0"/>
              <a:t>HAQAST ozone (10/2) and haze (10/17) monthly calls </a:t>
            </a:r>
          </a:p>
          <a:p>
            <a:pPr lvl="1"/>
            <a:r>
              <a:rPr lang="en-US" dirty="0" smtClean="0"/>
              <a:t>Calling in for OGWG (10/1), RHPWG (10/17)</a:t>
            </a:r>
          </a:p>
          <a:p>
            <a:pPr lvl="1"/>
            <a:r>
              <a:rPr lang="en-US" dirty="0" smtClean="0"/>
              <a:t>Bi-weekly RTOWG co-chair coordination calls</a:t>
            </a:r>
          </a:p>
        </p:txBody>
      </p:sp>
    </p:spTree>
    <p:extLst>
      <p:ext uri="{BB962C8B-B14F-4D97-AF65-F5344CB8AC3E}">
        <p14:creationId xmlns:p14="http://schemas.microsoft.com/office/powerpoint/2010/main" val="2015546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 RTOWG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3" y="1358956"/>
            <a:ext cx="11323320" cy="5341101"/>
          </a:xfrm>
        </p:spPr>
        <p:txBody>
          <a:bodyPr>
            <a:normAutofit/>
          </a:bodyPr>
          <a:lstStyle/>
          <a:p>
            <a:r>
              <a:rPr lang="en-US" dirty="0" err="1" smtClean="0"/>
              <a:t>Workplan</a:t>
            </a:r>
            <a:r>
              <a:rPr lang="en-US" dirty="0" smtClean="0"/>
              <a:t> Coordination Needed over the Next Two Months</a:t>
            </a:r>
          </a:p>
          <a:p>
            <a:pPr lvl="1"/>
            <a:r>
              <a:rPr lang="en-US" dirty="0" smtClean="0"/>
              <a:t>Extended RTOWG meeting in November (11/19) – discuss 2014v2 results</a:t>
            </a:r>
          </a:p>
          <a:p>
            <a:pPr lvl="1"/>
            <a:r>
              <a:rPr lang="en-US" dirty="0" smtClean="0"/>
              <a:t>Emission inventory updates for 2028:  mobile, EGU’s</a:t>
            </a:r>
          </a:p>
          <a:p>
            <a:pPr lvl="1"/>
            <a:r>
              <a:rPr lang="en-US" dirty="0" smtClean="0"/>
              <a:t>Coordination calls with </a:t>
            </a:r>
            <a:r>
              <a:rPr lang="en-US" dirty="0" err="1" smtClean="0"/>
              <a:t>Ramboll</a:t>
            </a:r>
            <a:r>
              <a:rPr lang="en-US" dirty="0" smtClean="0"/>
              <a:t> for completion of Phase III modeling deliverables and preparing for Phase IV </a:t>
            </a:r>
          </a:p>
          <a:p>
            <a:pPr lvl="1"/>
            <a:r>
              <a:rPr lang="en-US" dirty="0" smtClean="0"/>
              <a:t>Preparation of representative baseline emissions</a:t>
            </a:r>
          </a:p>
          <a:p>
            <a:pPr lvl="1"/>
            <a:r>
              <a:rPr lang="en-US" dirty="0" smtClean="0"/>
              <a:t>HAQAST ozone and haze calls</a:t>
            </a:r>
          </a:p>
        </p:txBody>
      </p:sp>
    </p:spTree>
    <p:extLst>
      <p:ext uri="{BB962C8B-B14F-4D97-AF65-F5344CB8AC3E}">
        <p14:creationId xmlns:p14="http://schemas.microsoft.com/office/powerpoint/2010/main" val="24017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79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801385"/>
          </a:xfrm>
        </p:spPr>
        <p:txBody>
          <a:bodyPr>
            <a:normAutofit/>
          </a:bodyPr>
          <a:lstStyle/>
          <a:p>
            <a:r>
              <a:rPr lang="en-US" dirty="0"/>
              <a:t>Workplan Progress and Coordination over the Last Month</a:t>
            </a:r>
          </a:p>
          <a:p>
            <a:pPr lvl="1"/>
            <a:r>
              <a:rPr lang="en-US" dirty="0" smtClean="0"/>
              <a:t>October 3</a:t>
            </a:r>
            <a:r>
              <a:rPr lang="en-US" baseline="30000" dirty="0" smtClean="0"/>
              <a:t>rd</a:t>
            </a:r>
            <a:r>
              <a:rPr lang="en-US" dirty="0" smtClean="0"/>
              <a:t> Milestone Webinar</a:t>
            </a:r>
          </a:p>
          <a:p>
            <a:pPr lvl="1"/>
            <a:r>
              <a:rPr lang="en-US" dirty="0" smtClean="0"/>
              <a:t>Review of EPA’s Regional Haze Guidance</a:t>
            </a:r>
          </a:p>
          <a:p>
            <a:pPr>
              <a:spcBef>
                <a:spcPts val="30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and Coordination for the Next Two Months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Regional Haze in the West Storyboard</a:t>
            </a:r>
          </a:p>
          <a:p>
            <a:pPr lvl="1"/>
            <a:r>
              <a:rPr lang="en-US" dirty="0"/>
              <a:t>Coordinate ongoing discussions of controls and modeling – both require states to consult with </a:t>
            </a:r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WESTAR/WRAP Fall Business Meeting</a:t>
            </a:r>
          </a:p>
          <a:p>
            <a:pPr lvl="1"/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7ECC2FE-BB8A-4444-ABDC-49EDF61E285D}"/>
              </a:ext>
            </a:extLst>
          </p:cNvPr>
          <p:cNvSpPr txBox="1">
            <a:spLocks/>
          </p:cNvSpPr>
          <p:nvPr/>
        </p:nvSpPr>
        <p:spPr>
          <a:xfrm>
            <a:off x="838200" y="436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&amp; Coordination by </a:t>
            </a:r>
            <a:br>
              <a:rPr lang="en-US" dirty="0"/>
            </a:br>
            <a:r>
              <a:rPr lang="en-US" dirty="0">
                <a:solidFill>
                  <a:srgbClr val="9966FF"/>
                </a:solidFill>
              </a:rPr>
              <a:t>Regional Haze Planning Work Group</a:t>
            </a:r>
          </a:p>
        </p:txBody>
      </p:sp>
    </p:spTree>
    <p:extLst>
      <p:ext uri="{BB962C8B-B14F-4D97-AF65-F5344CB8AC3E}">
        <p14:creationId xmlns:p14="http://schemas.microsoft.com/office/powerpoint/2010/main" val="1879069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Measures Subcommittee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Call was held on September 23rd</a:t>
            </a:r>
          </a:p>
          <a:p>
            <a:pPr lvl="1"/>
            <a:r>
              <a:rPr lang="en-US" dirty="0" smtClean="0"/>
              <a:t>States in various stages of 4-factor analysis work</a:t>
            </a: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Next call October 31st – </a:t>
            </a:r>
          </a:p>
          <a:p>
            <a:pPr lvl="2"/>
            <a:r>
              <a:rPr lang="en-US" dirty="0" smtClean="0"/>
              <a:t>Plan to discuss BART/RP </a:t>
            </a:r>
            <a:r>
              <a:rPr lang="en-US" dirty="0"/>
              <a:t>controls and costs from </a:t>
            </a:r>
            <a:r>
              <a:rPr lang="en-US" dirty="0" smtClean="0"/>
              <a:t>Round 1 WRAP RH SIPs</a:t>
            </a:r>
          </a:p>
          <a:p>
            <a:pPr lvl="2"/>
            <a:r>
              <a:rPr lang="en-US" dirty="0" smtClean="0"/>
              <a:t>Continue discussion on determining remaining useful life for EGUs considering retirement</a:t>
            </a:r>
          </a:p>
        </p:txBody>
      </p:sp>
    </p:spTree>
    <p:extLst>
      <p:ext uri="{BB962C8B-B14F-4D97-AF65-F5344CB8AC3E}">
        <p14:creationId xmlns:p14="http://schemas.microsoft.com/office/powerpoint/2010/main" val="427028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</a:t>
            </a:r>
            <a:r>
              <a:rPr lang="en-US" dirty="0">
                <a:solidFill>
                  <a:schemeClr val="accent5"/>
                </a:solidFill>
              </a:rPr>
              <a:t>Measures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dirty="0" smtClean="0"/>
              <a:t>Participate on monthly O&amp;G Workgroup calls</a:t>
            </a:r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Continue to coordinate with O&amp;G work group and Emission Inventory Subcommittee on emission forecasts.</a:t>
            </a:r>
          </a:p>
        </p:txBody>
      </p:sp>
    </p:spTree>
    <p:extLst>
      <p:ext uri="{BB962C8B-B14F-4D97-AF65-F5344CB8AC3E}">
        <p14:creationId xmlns:p14="http://schemas.microsoft.com/office/powerpoint/2010/main" val="249166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Data Work Group</a:t>
            </a:r>
          </a:p>
        </p:txBody>
      </p:sp>
    </p:spTree>
    <p:extLst>
      <p:ext uri="{BB962C8B-B14F-4D97-AF65-F5344CB8AC3E}">
        <p14:creationId xmlns:p14="http://schemas.microsoft.com/office/powerpoint/2010/main" val="2750930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Elevated Coordination Framework to RHPWG -&gt; TSS</a:t>
            </a:r>
          </a:p>
          <a:p>
            <a:pPr lvl="1"/>
            <a:r>
              <a:rPr lang="en-US" dirty="0" smtClean="0"/>
              <a:t>Review of TSS FAQ Document &amp; TSS Glossary</a:t>
            </a:r>
          </a:p>
          <a:p>
            <a:pPr lvl="1"/>
            <a:r>
              <a:rPr lang="en-US" dirty="0" smtClean="0"/>
              <a:t>TSSv2 Deliverables and New Products Presentation</a:t>
            </a:r>
          </a:p>
          <a:p>
            <a:pPr lvl="1"/>
            <a:r>
              <a:rPr lang="en-US" dirty="0" smtClean="0"/>
              <a:t>Overview of outstanding tasks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Continue overview of TSSv2 development</a:t>
            </a:r>
          </a:p>
          <a:p>
            <a:pPr lvl="1"/>
            <a:r>
              <a:rPr lang="en-US" dirty="0" smtClean="0"/>
              <a:t>Elevate FAQ and Glossary to RHPWG</a:t>
            </a:r>
          </a:p>
          <a:p>
            <a:pPr lvl="1"/>
            <a:r>
              <a:rPr lang="en-US" dirty="0" smtClean="0"/>
              <a:t>Revisit TSS Priorities document</a:t>
            </a:r>
          </a:p>
          <a:p>
            <a:pPr lvl="1"/>
            <a:r>
              <a:rPr lang="en-US" dirty="0" smtClean="0"/>
              <a:t>Mockup presentation of storyboard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29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</a:t>
            </a: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The subcommittee coordinated with the following entities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TSS – Elevated Coordination Framework for Consensus</a:t>
            </a:r>
            <a:endParaRPr lang="en-US" dirty="0"/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RTOWG – Coordination on Natural Conditions Project findings and opportunities to model outcomes for future planning periods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RTOWG – TSS Priorities for Modeling/EI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80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9154E5-EF17-4610-8F1C-26A42AC19E10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D19F94-29D8-4830-B484-355C864DC1B6}"/>
              </a:ext>
            </a:extLst>
          </p:cNvPr>
          <p:cNvSpPr txBox="1">
            <a:spLocks/>
          </p:cNvSpPr>
          <p:nvPr/>
        </p:nvSpPr>
        <p:spPr>
          <a:xfrm>
            <a:off x="838199" y="1986992"/>
            <a:ext cx="10777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Provided contractor with Representative Baseline emissions from states</a:t>
            </a:r>
          </a:p>
          <a:p>
            <a:pPr lvl="1"/>
            <a:r>
              <a:rPr lang="en-US" dirty="0" smtClean="0"/>
              <a:t>Received projection methodology for mobile sources (EPA Modeling Platform)</a:t>
            </a:r>
          </a:p>
          <a:p>
            <a:pPr>
              <a:spcBef>
                <a:spcPts val="42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Obtain future facility emissions from states/locals and deliver to contractor.</a:t>
            </a:r>
          </a:p>
          <a:p>
            <a:pPr lvl="2"/>
            <a:r>
              <a:rPr lang="en-US" dirty="0" smtClean="0"/>
              <a:t>2028 OTW/OTB and Controls scenarios</a:t>
            </a:r>
          </a:p>
          <a:p>
            <a:pPr lvl="1"/>
            <a:r>
              <a:rPr lang="en-US" dirty="0" smtClean="0"/>
              <a:t>Contractor to start Rep. Baseline and OTW/OTB simulations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18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/>
              <a:t>Coordinated with contractor to review 2016 Modeling Platform release</a:t>
            </a:r>
          </a:p>
          <a:p>
            <a:pPr>
              <a:spcBef>
                <a:spcPts val="42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Coordination Needed over the Next Two Months</a:t>
            </a:r>
          </a:p>
          <a:p>
            <a:pPr lvl="1"/>
            <a:r>
              <a:rPr lang="en-US" dirty="0" smtClean="0"/>
              <a:t>Representative baseline </a:t>
            </a:r>
            <a:r>
              <a:rPr lang="en-US" dirty="0"/>
              <a:t>and </a:t>
            </a:r>
            <a:r>
              <a:rPr lang="en-US" dirty="0" smtClean="0"/>
              <a:t>future </a:t>
            </a:r>
            <a:r>
              <a:rPr lang="en-US" dirty="0"/>
              <a:t>modeling scenarios require coordination as needed with O&amp;G WG, contractor, Fire &amp; Smoke WG,</a:t>
            </a:r>
          </a:p>
          <a:p>
            <a:pPr lvl="1"/>
            <a:r>
              <a:rPr lang="en-US" dirty="0"/>
              <a:t>Coordinate with C&amp;GP subcommittee to provide guidance to states on what is needed from them for the different modeling scenarios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DDC092C-1BF7-4DDC-8FB5-F202908B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775"/>
            <a:ext cx="10515600" cy="12801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Workplan Coordination Activities by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3424807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Workplan Progress over the Last 2 Months* (Oct mtg cancelled)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EN3 finalized, distributed to TDWG final tribal contacts list with “active tribes”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Emissions Inventories Evaluation- Tribal Oil &amp; Gas final report (august)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Workplan Tasks for the Next Two Months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Finalize EI Evaluation (Tribal Oil &amp; Gas) – distribution to subject tribes, OGWG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Planning call for WRAP webpage/maps, TSS v2, IWDW webinar with ITEP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Send TDWG participation letter – via WRAP staff/WRAP web service</a:t>
            </a:r>
          </a:p>
        </p:txBody>
      </p:sp>
    </p:spTree>
    <p:extLst>
      <p:ext uri="{BB962C8B-B14F-4D97-AF65-F5344CB8AC3E}">
        <p14:creationId xmlns:p14="http://schemas.microsoft.com/office/powerpoint/2010/main" val="338432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planning call for webinar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Distribute EN3’s EI Evaluation to OGWG (2 week turnaround)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Webinar – planning calls, webinar scheduled for </a:t>
            </a:r>
            <a:r>
              <a:rPr lang="en-US" b="1" dirty="0"/>
              <a:t>Dec 4</a:t>
            </a:r>
            <a:r>
              <a:rPr lang="en-US" b="1" baseline="30000" dirty="0"/>
              <a:t>th</a:t>
            </a:r>
            <a:r>
              <a:rPr lang="en-US" b="1" dirty="0"/>
              <a:t>, 10 am MST</a:t>
            </a:r>
          </a:p>
        </p:txBody>
      </p:sp>
    </p:spTree>
    <p:extLst>
      <p:ext uri="{BB962C8B-B14F-4D97-AF65-F5344CB8AC3E}">
        <p14:creationId xmlns:p14="http://schemas.microsoft.com/office/powerpoint/2010/main" val="15898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Smoke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</a:t>
            </a:r>
            <a:r>
              <a:rPr lang="en-US" smtClean="0"/>
              <a:t>by Fire and Smoke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smtClean="0"/>
              <a:t>Submitted Representative Baseline Fire EI to Ramboll</a:t>
            </a:r>
          </a:p>
          <a:p>
            <a:pPr lvl="1"/>
            <a:r>
              <a:rPr lang="en-US" smtClean="0"/>
              <a:t>Reviewed Future Fire Scenarios plan for sensitivity runs</a:t>
            </a:r>
          </a:p>
          <a:p>
            <a:pPr lvl="2"/>
            <a:r>
              <a:rPr lang="en-US" smtClean="0"/>
              <a:t>2 runs: wildfire FFS and Rx FFS</a:t>
            </a:r>
            <a:endParaRPr lang="en-US" dirty="0" smtClean="0"/>
          </a:p>
          <a:p>
            <a:r>
              <a:rPr lang="en-US" dirty="0" smtClean="0"/>
              <a:t>Workplan Tasks for the Next Two Months</a:t>
            </a:r>
          </a:p>
          <a:p>
            <a:pPr lvl="1"/>
            <a:r>
              <a:rPr lang="en-US" smtClean="0"/>
              <a:t>Finalize and approve FFS approach</a:t>
            </a:r>
          </a:p>
          <a:p>
            <a:pPr lvl="1"/>
            <a:r>
              <a:rPr lang="en-US" smtClean="0"/>
              <a:t>Execute FFS approach and deliver scenarios to Ramboll by 12/4/19</a:t>
            </a:r>
          </a:p>
          <a:p>
            <a:pPr lvl="1"/>
            <a:r>
              <a:rPr lang="en-US" smtClean="0"/>
              <a:t>Collect and collate data for SMP survey</a:t>
            </a:r>
          </a:p>
          <a:p>
            <a:pPr lvl="1"/>
            <a:r>
              <a:rPr lang="en-US" smtClean="0"/>
              <a:t>Add SMP survey data </a:t>
            </a:r>
            <a:r>
              <a:rPr lang="en-US"/>
              <a:t>to WRAP </a:t>
            </a:r>
            <a:r>
              <a:rPr lang="en-US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78148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</a:t>
            </a:r>
            <a:r>
              <a:rPr lang="en-US" smtClean="0"/>
              <a:t>by Fire and Smoke </a:t>
            </a:r>
            <a:r>
              <a:rPr lang="en-US" dirty="0" smtClean="0"/>
              <a:t>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r>
              <a:rPr lang="en-US" smtClean="0"/>
              <a:t>Held an RBFFS call</a:t>
            </a:r>
          </a:p>
          <a:p>
            <a:pPr lvl="1"/>
            <a:r>
              <a:rPr lang="en-US" smtClean="0"/>
              <a:t>Ralph Morris of Ramboll attended call</a:t>
            </a:r>
            <a:endParaRPr lang="en-US" dirty="0" smtClean="0"/>
          </a:p>
          <a:p>
            <a:r>
              <a:rPr lang="en-US" smtClean="0"/>
              <a:t>Workplan Coordination </a:t>
            </a:r>
            <a:r>
              <a:rPr lang="en-US" dirty="0" smtClean="0"/>
              <a:t>Needed over the Next </a:t>
            </a:r>
            <a:r>
              <a:rPr lang="en-US" smtClean="0"/>
              <a:t>Two Months</a:t>
            </a:r>
          </a:p>
          <a:p>
            <a:pPr lvl="1"/>
            <a:r>
              <a:rPr lang="en-US" smtClean="0"/>
              <a:t>Mark Fitch will be coordinating with federal Rx burners to fill in a matrix of % increases in Rx burning by agency and region – Matt will scale the Rx FFS based on this matrix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31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1" y="1193533"/>
            <a:ext cx="11311435" cy="5664467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Project Management Team (PMT) review and feedback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Forecast (OTB &amp; OTW) </a:t>
            </a:r>
            <a:r>
              <a:rPr lang="en-US" dirty="0">
                <a:solidFill>
                  <a:schemeClr val="accent1"/>
                </a:solidFill>
              </a:rPr>
              <a:t>Inventory </a:t>
            </a:r>
            <a:r>
              <a:rPr lang="en-US" dirty="0" smtClean="0">
                <a:solidFill>
                  <a:schemeClr val="accent1"/>
                </a:solidFill>
              </a:rPr>
              <a:t>“Continuation of Historical Trends” – Complete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Final Report and Inventory Spreadsheet including controls analysis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SMOKE-inputs developed for WRAP Modeling </a:t>
            </a:r>
            <a:r>
              <a:rPr lang="en-US" u="sng" dirty="0" smtClean="0">
                <a:solidFill>
                  <a:schemeClr val="accent1"/>
                </a:solidFill>
              </a:rPr>
              <a:t>and</a:t>
            </a:r>
            <a:r>
              <a:rPr lang="en-US" dirty="0" smtClean="0">
                <a:solidFill>
                  <a:schemeClr val="accent1"/>
                </a:solidFill>
              </a:rPr>
              <a:t> 2016 Emissions Platform Collaborative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Tasks 2, 3, 4 – Underway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2:  Forecast 2028 Inventory (</a:t>
            </a:r>
            <a:r>
              <a:rPr lang="en-US" dirty="0" smtClean="0">
                <a:solidFill>
                  <a:schemeClr val="accent1"/>
                </a:solidFill>
              </a:rPr>
              <a:t>OTB &amp; OTW) </a:t>
            </a:r>
            <a:r>
              <a:rPr lang="en-US" dirty="0">
                <a:solidFill>
                  <a:schemeClr val="accent1"/>
                </a:solidFill>
              </a:rPr>
              <a:t>– </a:t>
            </a:r>
            <a:r>
              <a:rPr lang="en-US" dirty="0" smtClean="0">
                <a:solidFill>
                  <a:schemeClr val="accent1"/>
                </a:solidFill>
              </a:rPr>
              <a:t>November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“Reduced Legacy Well Activity” and “Increased Horizontal Well Activity” Scenarios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No additional controls analysis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3:  Forecast 2028 Inventory (Additional Reasonable controls) – </a:t>
            </a:r>
            <a:r>
              <a:rPr lang="en-US" dirty="0" smtClean="0">
                <a:solidFill>
                  <a:schemeClr val="accent1"/>
                </a:solidFill>
              </a:rPr>
              <a:t>End of 2019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Methodology by which emission control estimates may be made by regulatory agencies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4:  Agency Program Review Task – End of 2019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Emphasis on describing state programs with agency input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1301</Words>
  <Application>Microsoft Office PowerPoint</Application>
  <PresentationFormat>Widescreen</PresentationFormat>
  <Paragraphs>161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Office Theme</vt:lpstr>
      <vt:lpstr>Monthly Update on 2018-2019 WRAP Workplan October 30th, 2019 TSC and Work Group Co-Chairs Call</vt:lpstr>
      <vt:lpstr>Tribal Data Work Group</vt:lpstr>
      <vt:lpstr>Workplan Progress by Tribal Data Work Group</vt:lpstr>
      <vt:lpstr>Workplan Coordination Activities by Tribal Data Work Group</vt:lpstr>
      <vt:lpstr>Fire and Smoke Work Group</vt:lpstr>
      <vt:lpstr>Workplan Progress by Fire and Smoke Work Group</vt:lpstr>
      <vt:lpstr>Workplan Coordination Activities by Fire and Smoke Work Group</vt:lpstr>
      <vt:lpstr>Oil and Gas Work Group</vt:lpstr>
      <vt:lpstr>Workplan Progress by Oil and Gas Work Group</vt:lpstr>
      <vt:lpstr>Workplan Coordination Activities by OGWG</vt:lpstr>
      <vt:lpstr>Regional Technical Operations Work Group</vt:lpstr>
      <vt:lpstr>Workplan Progress by RTOWG</vt:lpstr>
      <vt:lpstr>Workplan Progress by RTOWG</vt:lpstr>
      <vt:lpstr>Workplan Coordination Activities by RTOWG</vt:lpstr>
      <vt:lpstr>Workplan Coordination Activities by RTOWG</vt:lpstr>
      <vt:lpstr>Regional Haze Planning Work Group</vt:lpstr>
      <vt:lpstr>PowerPoint Presentation</vt:lpstr>
      <vt:lpstr>Workplan Progress by Control Measures Subcommittee</vt:lpstr>
      <vt:lpstr>Workplan Coordination Activities by Control Measures Subcommittee</vt:lpstr>
      <vt:lpstr>Workplan Progress by  Coordination and Glide Path Subcommittee</vt:lpstr>
      <vt:lpstr>Workplan Coordination Activities by Coordination and Glide Path Subcommittee</vt:lpstr>
      <vt:lpstr>PowerPoint Presentation</vt:lpstr>
      <vt:lpstr>Workplan Coordination Activities by EI&amp;MP Subcommittee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C. Templeton</cp:lastModifiedBy>
  <cp:revision>30</cp:revision>
  <dcterms:created xsi:type="dcterms:W3CDTF">2019-05-28T14:18:48Z</dcterms:created>
  <dcterms:modified xsi:type="dcterms:W3CDTF">2019-10-30T22:12:46Z</dcterms:modified>
</cp:coreProperties>
</file>